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2A8F31-19B5-49D5-A8B6-98F31AAFF4CC}" type="datetimeFigureOut">
              <a:rPr lang="en-US" smtClean="0"/>
              <a:pPr/>
              <a:t>7/2/2024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F5F174B-8AED-4245-A1D8-FBCA335FBC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2A8F31-19B5-49D5-A8B6-98F31AAFF4CC}"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2A8F31-19B5-49D5-A8B6-98F31AAFF4CC}"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2A8F31-19B5-49D5-A8B6-98F31AAFF4CC}"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2A8F31-19B5-49D5-A8B6-98F31AAFF4CC}"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174B-8AED-4245-A1D8-FBCA335FBC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2A8F31-19B5-49D5-A8B6-98F31AAFF4CC}"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2A8F31-19B5-49D5-A8B6-98F31AAFF4CC}" type="datetimeFigureOut">
              <a:rPr lang="en-US" smtClean="0"/>
              <a:pPr/>
              <a:t>7/2/2024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2A8F31-19B5-49D5-A8B6-98F31AAFF4CC}" type="datetimeFigureOut">
              <a:rPr lang="en-US" smtClean="0"/>
              <a:pPr/>
              <a:t>7/2/2024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A8F31-19B5-49D5-A8B6-98F31AAFF4CC}" type="datetimeFigureOut">
              <a:rPr lang="en-US" smtClean="0"/>
              <a:pPr/>
              <a:t>7/2/2024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2A8F31-19B5-49D5-A8B6-98F31AAFF4CC}"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2A8F31-19B5-49D5-A8B6-98F31AAFF4CC}"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F5F174B-8AED-4245-A1D8-FBCA335FBC7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2A8F31-19B5-49D5-A8B6-98F31AAFF4CC}" type="datetimeFigureOut">
              <a:rPr lang="en-US" smtClean="0"/>
              <a:pPr/>
              <a:t>7/2/2024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F5F174B-8AED-4245-A1D8-FBCA335FBC7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071546"/>
            <a:ext cx="7780210" cy="5214974"/>
          </a:xfrm>
        </p:spPr>
        <p:txBody>
          <a:bodyPr>
            <a:normAutofit fontScale="90000"/>
          </a:bodyPr>
          <a:lstStyle/>
          <a:p>
            <a:pPr algn="ct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4900" dirty="0" smtClean="0">
                <a:latin typeface="Times New Roman" pitchFamily="18" charset="0"/>
                <a:cs typeface="Times New Roman" pitchFamily="18" charset="0"/>
              </a:rPr>
              <a:t>Key Facts in </a:t>
            </a:r>
            <a:r>
              <a:rPr lang="en-US" sz="4900" i="1" dirty="0" smtClean="0">
                <a:latin typeface="Times New Roman" pitchFamily="18" charset="0"/>
                <a:cs typeface="Times New Roman" pitchFamily="18" charset="0"/>
              </a:rPr>
              <a:t>Gulliver’s Travels</a:t>
            </a:r>
            <a:r>
              <a:rPr lang="en-US" sz="5300" i="1" dirty="0" smtClean="0">
                <a:latin typeface="Times New Roman" pitchFamily="18" charset="0"/>
                <a:cs typeface="Times New Roman" pitchFamily="18" charset="0"/>
              </a:rPr>
              <a:t/>
            </a:r>
            <a:br>
              <a:rPr lang="en-US" sz="5300" i="1" dirty="0" smtClean="0">
                <a:latin typeface="Times New Roman" pitchFamily="18" charset="0"/>
                <a:cs typeface="Times New Roman" pitchFamily="18" charset="0"/>
              </a:rPr>
            </a:br>
            <a:r>
              <a:rPr lang="en-US" sz="5300" i="1" dirty="0" smtClean="0">
                <a:latin typeface="Times New Roman" pitchFamily="18" charset="0"/>
                <a:cs typeface="Times New Roman" pitchFamily="18" charset="0"/>
              </a:rPr>
              <a:t>[Semester-4/CC-8]</a:t>
            </a:r>
            <a:br>
              <a:rPr lang="en-US" sz="5300" i="1" dirty="0" smtClean="0">
                <a:latin typeface="Times New Roman" pitchFamily="18" charset="0"/>
                <a:cs typeface="Times New Roman" pitchFamily="18" charset="0"/>
              </a:rPr>
            </a:br>
            <a:r>
              <a:rPr lang="en-US" sz="5300" i="1" dirty="0" smtClean="0">
                <a:latin typeface="Times New Roman" pitchFamily="18" charset="0"/>
                <a:cs typeface="Times New Roman" pitchFamily="18" charset="0"/>
              </a:rPr>
              <a:t/>
            </a:r>
            <a:br>
              <a:rPr lang="en-US" sz="5300" i="1" dirty="0" smtClean="0">
                <a:latin typeface="Times New Roman" pitchFamily="18" charset="0"/>
                <a:cs typeface="Times New Roman" pitchFamily="18" charset="0"/>
              </a:rPr>
            </a:br>
            <a:r>
              <a:rPr lang="en-US" sz="4000" i="1" dirty="0" smtClean="0">
                <a:effectLst/>
                <a:latin typeface="Times New Roman" pitchFamily="18" charset="0"/>
                <a:cs typeface="Times New Roman" pitchFamily="18" charset="0"/>
              </a:rPr>
              <a:t>Dr. </a:t>
            </a:r>
            <a:r>
              <a:rPr lang="en-US" sz="4000" i="1" smtClean="0">
                <a:effectLst/>
                <a:latin typeface="Times New Roman" pitchFamily="18" charset="0"/>
                <a:cs typeface="Times New Roman" pitchFamily="18" charset="0"/>
              </a:rPr>
              <a:t>A</a:t>
            </a:r>
            <a:r>
              <a:rPr lang="en-US" sz="4000" i="1" smtClean="0">
                <a:effectLst/>
                <a:latin typeface="Times New Roman" pitchFamily="18" charset="0"/>
                <a:cs typeface="Times New Roman" pitchFamily="18" charset="0"/>
              </a:rPr>
              <a:t>soke</a:t>
            </a:r>
            <a:r>
              <a:rPr lang="en-US" sz="4000" i="1" dirty="0" smtClean="0">
                <a:effectLst/>
                <a:latin typeface="Times New Roman" pitchFamily="18" charset="0"/>
                <a:cs typeface="Times New Roman" pitchFamily="18" charset="0"/>
              </a:rPr>
              <a:t> </a:t>
            </a:r>
            <a:r>
              <a:rPr lang="en-US" sz="4000" i="1" dirty="0" err="1" smtClean="0">
                <a:effectLst/>
                <a:latin typeface="Times New Roman" pitchFamily="18" charset="0"/>
                <a:cs typeface="Times New Roman" pitchFamily="18" charset="0"/>
              </a:rPr>
              <a:t>Howlader</a:t>
            </a:r>
            <a:r>
              <a:rPr lang="en-US" sz="4000" i="1" dirty="0" smtClean="0">
                <a:effectLst/>
                <a:latin typeface="Times New Roman" pitchFamily="18" charset="0"/>
                <a:cs typeface="Times New Roman" pitchFamily="18" charset="0"/>
              </a:rPr>
              <a:t/>
            </a:r>
            <a:br>
              <a:rPr lang="en-US" sz="4000" i="1" dirty="0" smtClean="0">
                <a:effectLst/>
                <a:latin typeface="Times New Roman" pitchFamily="18" charset="0"/>
                <a:cs typeface="Times New Roman" pitchFamily="18" charset="0"/>
              </a:rPr>
            </a:br>
            <a:r>
              <a:rPr lang="en-US" sz="4000" i="1" dirty="0" smtClean="0">
                <a:effectLst/>
                <a:latin typeface="Times New Roman" pitchFamily="18" charset="0"/>
                <a:cs typeface="Times New Roman" pitchFamily="18" charset="0"/>
              </a:rPr>
              <a:t>Assistant Professor of English</a:t>
            </a:r>
            <a:br>
              <a:rPr lang="en-US" sz="4000" i="1" dirty="0" smtClean="0">
                <a:effectLst/>
                <a:latin typeface="Times New Roman" pitchFamily="18" charset="0"/>
                <a:cs typeface="Times New Roman" pitchFamily="18" charset="0"/>
              </a:rPr>
            </a:br>
            <a:r>
              <a:rPr lang="en-US" sz="4000" i="1" dirty="0" err="1" smtClean="0">
                <a:effectLst/>
                <a:latin typeface="Times New Roman" pitchFamily="18" charset="0"/>
                <a:cs typeface="Times New Roman" pitchFamily="18" charset="0"/>
              </a:rPr>
              <a:t>Bejoy</a:t>
            </a:r>
            <a:r>
              <a:rPr lang="en-US" sz="4000" i="1" dirty="0" smtClean="0">
                <a:effectLst/>
                <a:latin typeface="Times New Roman" pitchFamily="18" charset="0"/>
                <a:cs typeface="Times New Roman" pitchFamily="18" charset="0"/>
              </a:rPr>
              <a:t> Narayan </a:t>
            </a:r>
            <a:r>
              <a:rPr lang="en-US" sz="4000" i="1" dirty="0" err="1" smtClean="0">
                <a:effectLst/>
                <a:latin typeface="Times New Roman" pitchFamily="18" charset="0"/>
                <a:cs typeface="Times New Roman" pitchFamily="18" charset="0"/>
              </a:rPr>
              <a:t>Mahavidyalaya</a:t>
            </a:r>
            <a:r>
              <a:rPr lang="en-US" sz="5300" i="1" dirty="0" smtClean="0">
                <a:latin typeface="Times New Roman" pitchFamily="18" charset="0"/>
                <a:cs typeface="Times New Roman" pitchFamily="18" charset="0"/>
              </a:rPr>
              <a:t/>
            </a:r>
            <a:br>
              <a:rPr lang="en-US" sz="5300" i="1" dirty="0" smtClean="0">
                <a:latin typeface="Times New Roman" pitchFamily="18" charset="0"/>
                <a:cs typeface="Times New Roman" pitchFamily="18" charset="0"/>
              </a:rPr>
            </a:br>
            <a:r>
              <a:rPr lang="en-US" i="1" dirty="0" smtClean="0"/>
              <a:t/>
            </a:r>
            <a:br>
              <a:rPr lang="en-US" i="1"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0100" y="857232"/>
            <a:ext cx="7286676" cy="4622869"/>
          </a:xfrm>
          <a:prstGeom prst="rect">
            <a:avLst/>
          </a:prstGeom>
          <a:noFill/>
        </p:spPr>
        <p:txBody>
          <a:bodyPr wrap="square" rtlCol="0">
            <a:spAutoFit/>
          </a:bodyPr>
          <a:lstStyle/>
          <a:p>
            <a:pPr>
              <a:lnSpc>
                <a:spcPct val="70000"/>
              </a:lnSpc>
            </a:pPr>
            <a:r>
              <a:rPr lang="en-US" sz="2000" b="1" i="1" dirty="0" smtClean="0">
                <a:latin typeface="Times New Roman" pitchFamily="18" charset="0"/>
                <a:cs typeface="Times New Roman" pitchFamily="18" charset="0"/>
              </a:rPr>
              <a:t>Full Title</a:t>
            </a:r>
          </a:p>
          <a:p>
            <a:pPr>
              <a:lnSpc>
                <a:spcPct val="70000"/>
              </a:lnSpc>
            </a:pPr>
            <a:endParaRPr lang="en-US" sz="2000" dirty="0" smtClean="0">
              <a:latin typeface="Times New Roman" pitchFamily="18" charset="0"/>
              <a:cs typeface="Times New Roman" pitchFamily="18" charset="0"/>
            </a:endParaRPr>
          </a:p>
          <a:p>
            <a:pPr>
              <a:lnSpc>
                <a:spcPct val="70000"/>
              </a:lnSpc>
            </a:pPr>
            <a:r>
              <a:rPr lang="en-US" sz="2000" dirty="0" smtClean="0">
                <a:latin typeface="Times New Roman" pitchFamily="18" charset="0"/>
                <a:cs typeface="Times New Roman" pitchFamily="18" charset="0"/>
              </a:rPr>
              <a:t>Gulliver’s Travels, or, Travels into Several Remote Nations of the World, by </a:t>
            </a:r>
            <a:r>
              <a:rPr lang="en-US" sz="2000" dirty="0" err="1" smtClean="0">
                <a:latin typeface="Times New Roman" pitchFamily="18" charset="0"/>
                <a:cs typeface="Times New Roman" pitchFamily="18" charset="0"/>
              </a:rPr>
              <a:t>Lemuel</a:t>
            </a:r>
            <a:r>
              <a:rPr lang="en-US" sz="2000" dirty="0" smtClean="0">
                <a:latin typeface="Times New Roman" pitchFamily="18" charset="0"/>
                <a:cs typeface="Times New Roman" pitchFamily="18" charset="0"/>
              </a:rPr>
              <a:t> Gulliver. </a:t>
            </a:r>
          </a:p>
          <a:p>
            <a:pPr>
              <a:lnSpc>
                <a:spcPct val="70000"/>
              </a:lnSpc>
            </a:pPr>
            <a:endParaRPr lang="en-US" sz="2000" dirty="0" smtClean="0">
              <a:latin typeface="Times New Roman" pitchFamily="18" charset="0"/>
              <a:cs typeface="Times New Roman" pitchFamily="18" charset="0"/>
            </a:endParaRPr>
          </a:p>
          <a:p>
            <a:pPr>
              <a:lnSpc>
                <a:spcPct val="70000"/>
              </a:lnSpc>
            </a:pPr>
            <a:r>
              <a:rPr lang="en-US" sz="2000" b="1" i="1" dirty="0" smtClean="0">
                <a:latin typeface="Times New Roman" pitchFamily="18" charset="0"/>
                <a:cs typeface="Times New Roman" pitchFamily="18" charset="0"/>
              </a:rPr>
              <a:t>Tone</a:t>
            </a:r>
          </a:p>
          <a:p>
            <a:pPr>
              <a:lnSpc>
                <a:spcPct val="70000"/>
              </a:lnSpc>
            </a:pPr>
            <a:endParaRPr lang="en-US" sz="2000" dirty="0" smtClean="0">
              <a:latin typeface="Times New Roman" pitchFamily="18" charset="0"/>
              <a:cs typeface="Times New Roman" pitchFamily="18" charset="0"/>
            </a:endParaRPr>
          </a:p>
          <a:p>
            <a:pPr>
              <a:lnSpc>
                <a:spcPct val="70000"/>
              </a:lnSpc>
            </a:pPr>
            <a:r>
              <a:rPr lang="en-US" sz="2000" dirty="0" smtClean="0">
                <a:latin typeface="Times New Roman" pitchFamily="18" charset="0"/>
                <a:cs typeface="Times New Roman" pitchFamily="18" charset="0"/>
              </a:rPr>
              <a:t>The main narrator, Gulliver’s tone is gullible and naïve during the first three voyages; in the fourth, it turns cynical and bitter. The intention of the author, Jonathan Swift, is satirical and biting throughout. </a:t>
            </a:r>
          </a:p>
          <a:p>
            <a:pPr>
              <a:lnSpc>
                <a:spcPct val="70000"/>
              </a:lnSpc>
            </a:pPr>
            <a:endParaRPr lang="en-US" sz="2000" dirty="0" smtClean="0">
              <a:latin typeface="Times New Roman" pitchFamily="18" charset="0"/>
              <a:cs typeface="Times New Roman" pitchFamily="18" charset="0"/>
            </a:endParaRPr>
          </a:p>
          <a:p>
            <a:pPr>
              <a:lnSpc>
                <a:spcPct val="70000"/>
              </a:lnSpc>
            </a:pPr>
            <a:r>
              <a:rPr lang="en-US" sz="2000" b="1" i="1" dirty="0" smtClean="0">
                <a:latin typeface="Times New Roman" pitchFamily="18" charset="0"/>
                <a:cs typeface="Times New Roman" pitchFamily="18" charset="0"/>
              </a:rPr>
              <a:t>Setting</a:t>
            </a:r>
          </a:p>
          <a:p>
            <a:pPr>
              <a:lnSpc>
                <a:spcPct val="70000"/>
              </a:lnSpc>
            </a:pPr>
            <a:endParaRPr lang="en-US" sz="2000" dirty="0" smtClean="0">
              <a:latin typeface="Times New Roman" pitchFamily="18" charset="0"/>
              <a:cs typeface="Times New Roman" pitchFamily="18" charset="0"/>
            </a:endParaRPr>
          </a:p>
          <a:p>
            <a:pPr>
              <a:lnSpc>
                <a:spcPct val="70000"/>
              </a:lnSpc>
            </a:pPr>
            <a:r>
              <a:rPr lang="en-US" sz="2000" dirty="0" smtClean="0">
                <a:latin typeface="Times New Roman" pitchFamily="18" charset="0"/>
                <a:cs typeface="Times New Roman" pitchFamily="18" charset="0"/>
              </a:rPr>
              <a:t>Primarily England and the imaginary countries of Lilliput, </a:t>
            </a:r>
            <a:r>
              <a:rPr lang="en-US" sz="2000" dirty="0" err="1" smtClean="0">
                <a:latin typeface="Times New Roman" pitchFamily="18" charset="0"/>
                <a:cs typeface="Times New Roman" pitchFamily="18" charset="0"/>
              </a:rPr>
              <a:t>Blefuscu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Brobdingnag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Laputa</a:t>
            </a:r>
            <a:r>
              <a:rPr lang="en-US" sz="2000" dirty="0" smtClean="0">
                <a:latin typeface="Times New Roman" pitchFamily="18" charset="0"/>
                <a:cs typeface="Times New Roman" pitchFamily="18" charset="0"/>
              </a:rPr>
              <a:t>, and the land of the </a:t>
            </a:r>
            <a:r>
              <a:rPr lang="en-US" sz="2000" dirty="0" err="1" smtClean="0">
                <a:latin typeface="Times New Roman" pitchFamily="18" charset="0"/>
                <a:cs typeface="Times New Roman" pitchFamily="18" charset="0"/>
              </a:rPr>
              <a:t>Houyhnhnms</a:t>
            </a:r>
            <a:r>
              <a:rPr lang="en-US" sz="2000" dirty="0" smtClean="0">
                <a:latin typeface="Times New Roman" pitchFamily="18" charset="0"/>
                <a:cs typeface="Times New Roman" pitchFamily="18" charset="0"/>
              </a:rPr>
              <a:t>. </a:t>
            </a:r>
          </a:p>
          <a:p>
            <a:pPr>
              <a:lnSpc>
                <a:spcPct val="70000"/>
              </a:lnSpc>
            </a:pPr>
            <a:endParaRPr lang="en-US" sz="2000" dirty="0" smtClean="0">
              <a:latin typeface="Times New Roman" pitchFamily="18" charset="0"/>
              <a:cs typeface="Times New Roman" pitchFamily="18" charset="0"/>
            </a:endParaRPr>
          </a:p>
          <a:p>
            <a:pPr>
              <a:lnSpc>
                <a:spcPct val="70000"/>
              </a:lnSpc>
            </a:pPr>
            <a:r>
              <a:rPr lang="en-US" sz="2000" b="1" i="1" dirty="0" err="1" smtClean="0">
                <a:latin typeface="Times New Roman" pitchFamily="18" charset="0"/>
                <a:cs typeface="Times New Roman" pitchFamily="18" charset="0"/>
              </a:rPr>
              <a:t>Forshadowing</a:t>
            </a:r>
            <a:endParaRPr lang="en-US" sz="2000" b="1" i="1" dirty="0" smtClean="0">
              <a:latin typeface="Times New Roman" pitchFamily="18" charset="0"/>
              <a:cs typeface="Times New Roman" pitchFamily="18" charset="0"/>
            </a:endParaRPr>
          </a:p>
          <a:p>
            <a:pPr>
              <a:lnSpc>
                <a:spcPct val="70000"/>
              </a:lnSpc>
            </a:pPr>
            <a:endParaRPr lang="en-US" sz="2000" dirty="0" smtClean="0">
              <a:latin typeface="Times New Roman" pitchFamily="18" charset="0"/>
              <a:cs typeface="Times New Roman" pitchFamily="18" charset="0"/>
            </a:endParaRPr>
          </a:p>
          <a:p>
            <a:pPr>
              <a:lnSpc>
                <a:spcPct val="70000"/>
              </a:lnSpc>
            </a:pPr>
            <a:r>
              <a:rPr lang="en-US" sz="2000" dirty="0" smtClean="0">
                <a:latin typeface="Times New Roman" pitchFamily="18" charset="0"/>
                <a:cs typeface="Times New Roman" pitchFamily="18" charset="0"/>
              </a:rPr>
              <a:t>Gulliver’s experiences with various flawed societies foreshadow his ultimate rejection of human society in the fourth voyage.</a:t>
            </a: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7290" y="857232"/>
            <a:ext cx="6643734" cy="5632311"/>
          </a:xfrm>
          <a:prstGeom prst="rect">
            <a:avLst/>
          </a:prstGeom>
          <a:noFill/>
        </p:spPr>
        <p:txBody>
          <a:bodyPr wrap="square" rtlCol="0">
            <a:spAutoFit/>
          </a:bodyPr>
          <a:lstStyle/>
          <a:p>
            <a:r>
              <a:rPr lang="en-US" sz="2000" b="1" i="1" dirty="0" smtClean="0">
                <a:latin typeface="Times New Roman" pitchFamily="18" charset="0"/>
                <a:cs typeface="Times New Roman" pitchFamily="18" charset="0"/>
              </a:rPr>
              <a:t>Plot Development</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On the surface, Gulliver strives to understand the various societies with which he comes into contact and to have these societies understand his native England. Below the surface, Swift is engaged in a conflict with the English society he is satirizing.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Gulliver’s encounters with other societies eventually lead up to his rejection of human society in the fourth voyage.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Gulliver rejects human society in the fourth voyage, specifically when he shuns the generous Don Pedro as a vulgar Yahoo.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Gulliver’s unhappy return to England accentuates his alienation and compels him to buy horses, which remind him of </a:t>
            </a:r>
            <a:r>
              <a:rPr lang="en-US" sz="2000" dirty="0" err="1" smtClean="0">
                <a:latin typeface="Times New Roman" pitchFamily="18" charset="0"/>
                <a:cs typeface="Times New Roman" pitchFamily="18" charset="0"/>
              </a:rPr>
              <a:t>Houyhnhnms</a:t>
            </a:r>
            <a:r>
              <a:rPr lang="en-US" sz="2000" dirty="0" smtClean="0">
                <a:latin typeface="Times New Roman" pitchFamily="18" charset="0"/>
                <a:cs typeface="Times New Roman" pitchFamily="18" charset="0"/>
              </a:rPr>
              <a:t>, to keep him company.</a:t>
            </a:r>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TotalTime>
  <Words>218</Words>
  <Application>Microsoft Office PowerPoint</Application>
  <PresentationFormat>On-screen Show (4:3)</PresentationFormat>
  <Paragraphs>25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Calibri</vt:lpstr>
      <vt:lpstr>Constantia</vt:lpstr>
      <vt:lpstr>Times New Roman</vt:lpstr>
      <vt:lpstr>Wingdings 2</vt:lpstr>
      <vt:lpstr>Flow</vt:lpstr>
      <vt:lpstr>                                       Key Facts in Gulliver’s Travels [Semester-4/CC-8]  Dr. Asoke Howlader Assistant Professor of English Bejoy Narayan Mahavidyalaya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Many Meanings of Macbeth  Semester-2 CC-4</dc:title>
  <dc:creator>USER</dc:creator>
  <cp:lastModifiedBy>Windows User</cp:lastModifiedBy>
  <cp:revision>8</cp:revision>
  <dcterms:created xsi:type="dcterms:W3CDTF">2023-12-13T17:20:07Z</dcterms:created>
  <dcterms:modified xsi:type="dcterms:W3CDTF">2024-07-02T05:39:36Z</dcterms:modified>
</cp:coreProperties>
</file>